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320" r:id="rId2"/>
    <p:sldId id="319" r:id="rId3"/>
    <p:sldId id="314" r:id="rId4"/>
    <p:sldId id="307" r:id="rId5"/>
    <p:sldId id="309" r:id="rId6"/>
    <p:sldId id="305" r:id="rId7"/>
    <p:sldId id="308" r:id="rId8"/>
    <p:sldId id="306" r:id="rId9"/>
    <p:sldId id="260" r:id="rId10"/>
    <p:sldId id="296" r:id="rId11"/>
  </p:sldIdLst>
  <p:sldSz cx="9144000" cy="6858000" type="screen4x3"/>
  <p:notesSz cx="6858000" cy="9144000"/>
  <p:defaultTextStyle>
    <a:lvl1pPr>
      <a:defRPr>
        <a:latin typeface="Calibri"/>
        <a:ea typeface="Calibri"/>
        <a:cs typeface="Calibri"/>
        <a:sym typeface="Calibri"/>
      </a:defRPr>
    </a:lvl1pPr>
    <a:lvl2pPr indent="457200">
      <a:defRPr>
        <a:latin typeface="Calibri"/>
        <a:ea typeface="Calibri"/>
        <a:cs typeface="Calibri"/>
        <a:sym typeface="Calibri"/>
      </a:defRPr>
    </a:lvl2pPr>
    <a:lvl3pPr indent="914400">
      <a:defRPr>
        <a:latin typeface="Calibri"/>
        <a:ea typeface="Calibri"/>
        <a:cs typeface="Calibri"/>
        <a:sym typeface="Calibri"/>
      </a:defRPr>
    </a:lvl3pPr>
    <a:lvl4pPr indent="1371600">
      <a:defRPr>
        <a:latin typeface="Calibri"/>
        <a:ea typeface="Calibri"/>
        <a:cs typeface="Calibri"/>
        <a:sym typeface="Calibri"/>
      </a:defRPr>
    </a:lvl4pPr>
    <a:lvl5pPr indent="1828800">
      <a:defRPr>
        <a:latin typeface="Calibri"/>
        <a:ea typeface="Calibri"/>
        <a:cs typeface="Calibri"/>
        <a:sym typeface="Calibri"/>
      </a:defRPr>
    </a:lvl5pPr>
    <a:lvl6pPr indent="2286000">
      <a:defRPr>
        <a:latin typeface="Calibri"/>
        <a:ea typeface="Calibri"/>
        <a:cs typeface="Calibri"/>
        <a:sym typeface="Calibri"/>
      </a:defRPr>
    </a:lvl6pPr>
    <a:lvl7pPr indent="2743200">
      <a:defRPr>
        <a:latin typeface="Calibri"/>
        <a:ea typeface="Calibri"/>
        <a:cs typeface="Calibri"/>
        <a:sym typeface="Calibri"/>
      </a:defRPr>
    </a:lvl7pPr>
    <a:lvl8pPr indent="3200400">
      <a:defRPr>
        <a:latin typeface="Calibri"/>
        <a:ea typeface="Calibri"/>
        <a:cs typeface="Calibri"/>
        <a:sym typeface="Calibri"/>
      </a:defRPr>
    </a:lvl8pPr>
    <a:lvl9pPr indent="3657600">
      <a:defRPr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BBB59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BBB59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BBB59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79646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79646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79646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F81BD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F81BD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085" autoAdjust="0"/>
    <p:restoredTop sz="88971" autoAdjust="0"/>
  </p:normalViewPr>
  <p:slideViewPr>
    <p:cSldViewPr snapToGrid="0">
      <p:cViewPr varScale="1">
        <p:scale>
          <a:sx n="81" d="100"/>
          <a:sy n="81" d="100"/>
        </p:scale>
        <p:origin x="1116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0" name="Shape 5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80380031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Aim to have them working on arrays in the 1</a:t>
            </a:r>
            <a:r>
              <a:rPr lang="en-US" baseline="30000" dirty="0"/>
              <a:t>st</a:t>
            </a:r>
            <a:r>
              <a:rPr lang="en-US" dirty="0"/>
              <a:t> hour and </a:t>
            </a:r>
            <a:r>
              <a:rPr lang="en-US" dirty="0" err="1"/>
              <a:t>arraylists</a:t>
            </a:r>
            <a:r>
              <a:rPr lang="en-US" dirty="0"/>
              <a:t> in the second hour</a:t>
            </a:r>
          </a:p>
        </p:txBody>
      </p:sp>
    </p:spTree>
    <p:extLst>
      <p:ext uri="{BB962C8B-B14F-4D97-AF65-F5344CB8AC3E}">
        <p14:creationId xmlns:p14="http://schemas.microsoft.com/office/powerpoint/2010/main" val="7747996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9613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over solution from HW1 to make sure students</a:t>
            </a:r>
            <a:r>
              <a:rPr lang="en-US" baseline="0" dirty="0"/>
              <a:t> get the answer</a:t>
            </a:r>
          </a:p>
          <a:p>
            <a:endParaRPr lang="en-US" baseline="0" dirty="0"/>
          </a:p>
          <a:p>
            <a:r>
              <a:rPr lang="en-US" dirty="0"/>
              <a:t>intentionally introduce error in HW1 as you go.  order of operations.  different approaches.</a:t>
            </a:r>
          </a:p>
        </p:txBody>
      </p:sp>
    </p:spTree>
    <p:extLst>
      <p:ext uri="{BB962C8B-B14F-4D97-AF65-F5344CB8AC3E}">
        <p14:creationId xmlns:p14="http://schemas.microsoft.com/office/powerpoint/2010/main" val="3011892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3918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1094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9716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157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time allows:</a:t>
            </a:r>
          </a:p>
          <a:p>
            <a:endParaRPr lang="en-US" dirty="0"/>
          </a:p>
          <a:p>
            <a:r>
              <a:rPr lang="en-US" dirty="0"/>
              <a:t>1. See if anyone is asking about static, give simple</a:t>
            </a:r>
            <a:r>
              <a:rPr lang="en-US" baseline="0" dirty="0"/>
              <a:t> explanation</a:t>
            </a:r>
          </a:p>
          <a:p>
            <a:r>
              <a:rPr lang="en-US" dirty="0"/>
              <a:t>2. Possible elaborate on an auto-boxing diagram</a:t>
            </a:r>
          </a:p>
        </p:txBody>
      </p:sp>
    </p:spTree>
    <p:extLst>
      <p:ext uri="{BB962C8B-B14F-4D97-AF65-F5344CB8AC3E}">
        <p14:creationId xmlns:p14="http://schemas.microsoft.com/office/powerpoint/2010/main" val="1056103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11" name="Shape 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Click to edit Master text styles</a:t>
            </a:r>
          </a:p>
          <a:p>
            <a:pPr lvl="1">
              <a:defRPr sz="1800"/>
            </a:pPr>
            <a:r>
              <a:rPr sz="3200"/>
              <a:t>Second level</a:t>
            </a:r>
          </a:p>
          <a:p>
            <a:pPr lvl="2">
              <a:defRPr sz="1800"/>
            </a:pPr>
            <a:r>
              <a:rPr sz="3200"/>
              <a:t>Third level</a:t>
            </a:r>
          </a:p>
          <a:p>
            <a:pPr lvl="3">
              <a:defRPr sz="1800"/>
            </a:pPr>
            <a:r>
              <a:rPr sz="3200"/>
              <a:t>Fourth level</a:t>
            </a:r>
          </a:p>
          <a:p>
            <a:pPr lvl="4">
              <a:defRPr sz="1800"/>
            </a:pPr>
            <a:r>
              <a:rPr sz="3200"/>
              <a:t>Fifth level</a:t>
            </a:r>
          </a:p>
        </p:txBody>
      </p:sp>
      <p:sp>
        <p:nvSpPr>
          <p:cNvPr id="12" name="Shape 1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>
            <a:spLocks noGrp="1"/>
          </p:cNvSpPr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pPr lvl="0">
              <a:defRPr sz="1800" b="0" cap="none"/>
            </a:pPr>
            <a:r>
              <a:rPr sz="4000" b="1" cap="all"/>
              <a:t>Click to edit Master title style</a:t>
            </a:r>
          </a:p>
        </p:txBody>
      </p:sp>
      <p:sp>
        <p:nvSpPr>
          <p:cNvPr id="15" name="Shape 15"/>
          <p:cNvSpPr>
            <a:spLocks noGrp="1"/>
          </p:cNvSpPr>
          <p:nvPr>
            <p:ph type="body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888888"/>
                </a:solidFill>
              </a:rPr>
              <a:t>Click to edit Master text styles</a:t>
            </a:r>
          </a:p>
        </p:txBody>
      </p:sp>
      <p:sp>
        <p:nvSpPr>
          <p:cNvPr id="16" name="Shape 1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38600" cy="5257800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Click to edit Master text styles</a:t>
            </a:r>
          </a:p>
          <a:p>
            <a:pPr lvl="1">
              <a:defRPr sz="1800"/>
            </a:pPr>
            <a:r>
              <a:rPr sz="2800"/>
              <a:t>Second level</a:t>
            </a:r>
          </a:p>
          <a:p>
            <a:pPr lvl="2">
              <a:defRPr sz="1800"/>
            </a:pPr>
            <a:r>
              <a:rPr sz="2800"/>
              <a:t>Third level</a:t>
            </a:r>
          </a:p>
          <a:p>
            <a:pPr lvl="3">
              <a:defRPr sz="1800"/>
            </a:pPr>
            <a:r>
              <a:rPr sz="2800"/>
              <a:t>Fourth level</a:t>
            </a:r>
          </a:p>
          <a:p>
            <a:pPr lvl="4">
              <a:defRPr sz="1800"/>
            </a:pPr>
            <a:r>
              <a:rPr sz="2800"/>
              <a:t>Fifth level</a:t>
            </a:r>
          </a:p>
        </p:txBody>
      </p:sp>
      <p:sp>
        <p:nvSpPr>
          <p:cNvPr id="20" name="Shape 2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>
            <a:spLocks noGrp="1"/>
          </p:cNvSpPr>
          <p:nvPr>
            <p:ph type="title"/>
          </p:nvPr>
        </p:nvSpPr>
        <p:spPr>
          <a:xfrm>
            <a:off x="457200" y="256810"/>
            <a:ext cx="8229600" cy="117865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23" name="Shape 23"/>
          <p:cNvSpPr>
            <a:spLocks noGrp="1"/>
          </p:cNvSpPr>
          <p:nvPr>
            <p:ph type="body" idx="1"/>
          </p:nvPr>
        </p:nvSpPr>
        <p:spPr>
          <a:xfrm>
            <a:off x="457200" y="1435465"/>
            <a:ext cx="4040188" cy="73941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 b="1"/>
            </a:lvl1pPr>
          </a:lstStyle>
          <a:p>
            <a:pPr lvl="0">
              <a:defRPr sz="1800" b="0"/>
            </a:pPr>
            <a:r>
              <a:rPr sz="2400" b="1"/>
              <a:t>Click to edit Master text styles</a:t>
            </a:r>
          </a:p>
        </p:txBody>
      </p:sp>
      <p:sp>
        <p:nvSpPr>
          <p:cNvPr id="24" name="Shape 2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/>
          </p:cNvSpPr>
          <p:nvPr>
            <p:ph type="title"/>
          </p:nvPr>
        </p:nvSpPr>
        <p:spPr>
          <a:xfrm>
            <a:off x="457200" y="0"/>
            <a:ext cx="3008314" cy="143510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 sz="1800" b="0"/>
            </a:pPr>
            <a:r>
              <a:rPr sz="2000" b="1"/>
              <a:t>Click to edit Master title style</a:t>
            </a:r>
          </a:p>
        </p:txBody>
      </p:sp>
      <p:sp>
        <p:nvSpPr>
          <p:cNvPr id="32" name="Shape 32"/>
          <p:cNvSpPr>
            <a:spLocks noGrp="1"/>
          </p:cNvSpPr>
          <p:nvPr>
            <p:ph type="body" idx="1"/>
          </p:nvPr>
        </p:nvSpPr>
        <p:spPr>
          <a:xfrm>
            <a:off x="3575050" y="273050"/>
            <a:ext cx="5111750" cy="658495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Click to edit Master text styles</a:t>
            </a:r>
          </a:p>
          <a:p>
            <a:pPr lvl="1">
              <a:defRPr sz="1800"/>
            </a:pPr>
            <a:r>
              <a:rPr sz="3200"/>
              <a:t>Second level</a:t>
            </a:r>
          </a:p>
          <a:p>
            <a:pPr lvl="2">
              <a:defRPr sz="1800"/>
            </a:pPr>
            <a:r>
              <a:rPr sz="3200"/>
              <a:t>Third level</a:t>
            </a:r>
          </a:p>
          <a:p>
            <a:pPr lvl="3">
              <a:defRPr sz="1800"/>
            </a:pPr>
            <a:r>
              <a:rPr sz="3200"/>
              <a:t>Fourth level</a:t>
            </a:r>
          </a:p>
          <a:p>
            <a:pPr lvl="4">
              <a:defRPr sz="1800"/>
            </a:pPr>
            <a:r>
              <a:rPr sz="3200"/>
              <a:t>Fifth level</a:t>
            </a:r>
          </a:p>
        </p:txBody>
      </p:sp>
      <p:sp>
        <p:nvSpPr>
          <p:cNvPr id="33" name="Shape 3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 sz="1800" b="0"/>
            </a:pPr>
            <a:r>
              <a:rPr sz="2000" b="1"/>
              <a:t>Click to edit Master title style</a:t>
            </a:r>
          </a:p>
        </p:txBody>
      </p:sp>
      <p:sp>
        <p:nvSpPr>
          <p:cNvPr id="36" name="Shape 36"/>
          <p:cNvSpPr>
            <a:spLocks noGrp="1"/>
          </p:cNvSpPr>
          <p:nvPr>
            <p:ph type="body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</a:lstStyle>
          <a:p>
            <a:pPr lvl="0">
              <a:defRPr sz="1800"/>
            </a:pPr>
            <a:r>
              <a:rPr sz="1400"/>
              <a:t>Click to edit Master text styles</a:t>
            </a:r>
          </a:p>
        </p:txBody>
      </p:sp>
      <p:sp>
        <p:nvSpPr>
          <p:cNvPr id="37" name="Shape 3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Click to edit Master text styles</a:t>
            </a:r>
          </a:p>
          <a:p>
            <a:pPr lvl="1">
              <a:defRPr sz="1800"/>
            </a:pPr>
            <a:r>
              <a:rPr sz="3200"/>
              <a:t>Second level</a:t>
            </a:r>
          </a:p>
          <a:p>
            <a:pPr lvl="2">
              <a:defRPr sz="1800"/>
            </a:pPr>
            <a:r>
              <a:rPr sz="3200"/>
              <a:t>Third level</a:t>
            </a:r>
          </a:p>
          <a:p>
            <a:pPr lvl="3">
              <a:defRPr sz="1800"/>
            </a:pPr>
            <a:r>
              <a:rPr sz="3200"/>
              <a:t>Fourth level</a:t>
            </a:r>
          </a:p>
          <a:p>
            <a:pPr lvl="4">
              <a:defRPr sz="1800"/>
            </a:pPr>
            <a:r>
              <a:rPr sz="3200"/>
              <a:t>Fifth level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/>
          </p:cNvSpPr>
          <p:nvPr>
            <p:ph type="title"/>
          </p:nvPr>
        </p:nvSpPr>
        <p:spPr>
          <a:xfrm>
            <a:off x="6629400" y="0"/>
            <a:ext cx="2057400" cy="6400802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44" name="Shape 44"/>
          <p:cNvSpPr>
            <a:spLocks noGrp="1"/>
          </p:cNvSpPr>
          <p:nvPr>
            <p:ph type="body" idx="1"/>
          </p:nvPr>
        </p:nvSpPr>
        <p:spPr>
          <a:xfrm>
            <a:off x="457200" y="274638"/>
            <a:ext cx="6019800" cy="65833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Click to edit Master text styles</a:t>
            </a:r>
          </a:p>
          <a:p>
            <a:pPr lvl="1">
              <a:defRPr sz="1800"/>
            </a:pPr>
            <a:r>
              <a:rPr sz="3200"/>
              <a:t>Second level</a:t>
            </a:r>
          </a:p>
          <a:p>
            <a:pPr lvl="2">
              <a:defRPr sz="1800"/>
            </a:pPr>
            <a:r>
              <a:rPr sz="3200"/>
              <a:t>Third level</a:t>
            </a:r>
          </a:p>
          <a:p>
            <a:pPr lvl="3">
              <a:defRPr sz="1800"/>
            </a:pPr>
            <a:r>
              <a:rPr sz="3200"/>
              <a:t>Fourth level</a:t>
            </a:r>
          </a:p>
          <a:p>
            <a:pPr lvl="4">
              <a:defRPr sz="1800"/>
            </a:pPr>
            <a:r>
              <a:rPr sz="3200"/>
              <a:t>Fifth level</a:t>
            </a:r>
          </a:p>
        </p:txBody>
      </p:sp>
      <p:sp>
        <p:nvSpPr>
          <p:cNvPr id="45" name="Shape 4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57200" y="92076"/>
            <a:ext cx="8229600" cy="1508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pPr lvl="0">
              <a:defRPr sz="1800"/>
            </a:pPr>
            <a:r>
              <a:rPr sz="3200"/>
              <a:t>Click to edit Master text styles</a:t>
            </a:r>
          </a:p>
          <a:p>
            <a:pPr lvl="1">
              <a:defRPr sz="1800"/>
            </a:pPr>
            <a:r>
              <a:rPr sz="3200"/>
              <a:t>Second level</a:t>
            </a:r>
          </a:p>
          <a:p>
            <a:pPr lvl="2">
              <a:defRPr sz="1800"/>
            </a:pPr>
            <a:r>
              <a:rPr sz="3200"/>
              <a:t>Third level</a:t>
            </a:r>
          </a:p>
          <a:p>
            <a:pPr lvl="3">
              <a:defRPr sz="1800"/>
            </a:pPr>
            <a:r>
              <a:rPr sz="3200"/>
              <a:t>Fourth level</a:t>
            </a:r>
          </a:p>
          <a:p>
            <a:pPr lvl="4">
              <a:defRPr sz="1800"/>
            </a:pPr>
            <a:r>
              <a:rPr sz="3200"/>
              <a:t>Fifth level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553200" y="6406785"/>
            <a:ext cx="2133600" cy="26425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transition spd="med"/>
  <p:hf hdr="0" ftr="0" dt="0"/>
  <p:txStyles>
    <p:titleStyle>
      <a:lvl1pPr algn="ctr">
        <a:defRPr sz="4400">
          <a:latin typeface="Calibri"/>
          <a:ea typeface="Calibri"/>
          <a:cs typeface="Calibri"/>
          <a:sym typeface="Calibri"/>
        </a:defRPr>
      </a:lvl1pPr>
      <a:lvl2pPr algn="ctr">
        <a:defRPr sz="4400">
          <a:latin typeface="Calibri"/>
          <a:ea typeface="Calibri"/>
          <a:cs typeface="Calibri"/>
          <a:sym typeface="Calibri"/>
        </a:defRPr>
      </a:lvl2pPr>
      <a:lvl3pPr algn="ctr">
        <a:defRPr sz="4400">
          <a:latin typeface="Calibri"/>
          <a:ea typeface="Calibri"/>
          <a:cs typeface="Calibri"/>
          <a:sym typeface="Calibri"/>
        </a:defRPr>
      </a:lvl3pPr>
      <a:lvl4pPr algn="ctr">
        <a:defRPr sz="4400">
          <a:latin typeface="Calibri"/>
          <a:ea typeface="Calibri"/>
          <a:cs typeface="Calibri"/>
          <a:sym typeface="Calibri"/>
        </a:defRPr>
      </a:lvl4pPr>
      <a:lvl5pPr algn="ctr">
        <a:defRPr sz="4400">
          <a:latin typeface="Calibri"/>
          <a:ea typeface="Calibri"/>
          <a:cs typeface="Calibri"/>
          <a:sym typeface="Calibri"/>
        </a:defRPr>
      </a:lvl5pPr>
      <a:lvl6pPr algn="ctr">
        <a:defRPr sz="4400">
          <a:latin typeface="Calibri"/>
          <a:ea typeface="Calibri"/>
          <a:cs typeface="Calibri"/>
          <a:sym typeface="Calibri"/>
        </a:defRPr>
      </a:lvl6pPr>
      <a:lvl7pPr algn="ctr">
        <a:defRPr sz="4400">
          <a:latin typeface="Calibri"/>
          <a:ea typeface="Calibri"/>
          <a:cs typeface="Calibri"/>
          <a:sym typeface="Calibri"/>
        </a:defRPr>
      </a:lvl7pPr>
      <a:lvl8pPr algn="ctr">
        <a:defRPr sz="4400">
          <a:latin typeface="Calibri"/>
          <a:ea typeface="Calibri"/>
          <a:cs typeface="Calibri"/>
          <a:sym typeface="Calibri"/>
        </a:defRPr>
      </a:lvl8pPr>
      <a:lvl9pPr algn="ctr">
        <a:defRPr sz="4400">
          <a:latin typeface="Calibri"/>
          <a:ea typeface="Calibri"/>
          <a:cs typeface="Calibri"/>
          <a:sym typeface="Calibri"/>
        </a:defRPr>
      </a:lvl9pPr>
    </p:titleStyle>
    <p:bodyStyle>
      <a:lvl1pPr marL="342900" indent="-342900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1pPr>
      <a:lvl2pPr marL="783771" indent="-326571">
        <a:spcBef>
          <a:spcPts val="700"/>
        </a:spcBef>
        <a:buSzPct val="100000"/>
        <a:buFont typeface="Arial"/>
        <a:buChar char="–"/>
        <a:defRPr sz="3200">
          <a:latin typeface="Calibri"/>
          <a:ea typeface="Calibri"/>
          <a:cs typeface="Calibri"/>
          <a:sym typeface="Calibri"/>
        </a:defRPr>
      </a:lvl2pPr>
      <a:lvl3pPr marL="1219200" indent="-304800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3pPr>
      <a:lvl4pPr marL="1737360" indent="-365760">
        <a:spcBef>
          <a:spcPts val="700"/>
        </a:spcBef>
        <a:buSzPct val="100000"/>
        <a:buFont typeface="Arial"/>
        <a:buChar char="–"/>
        <a:defRPr sz="3200">
          <a:latin typeface="Calibri"/>
          <a:ea typeface="Calibri"/>
          <a:cs typeface="Calibri"/>
          <a:sym typeface="Calibri"/>
        </a:defRPr>
      </a:lvl4pPr>
      <a:lvl5pPr marL="2194560" indent="-365760">
        <a:spcBef>
          <a:spcPts val="700"/>
        </a:spcBef>
        <a:buSzPct val="100000"/>
        <a:buFont typeface="Arial"/>
        <a:buChar char="»"/>
        <a:defRPr sz="3200">
          <a:latin typeface="Calibri"/>
          <a:ea typeface="Calibri"/>
          <a:cs typeface="Calibri"/>
          <a:sym typeface="Calibri"/>
        </a:defRPr>
      </a:lvl5pPr>
      <a:lvl6pPr marL="2651760" indent="-365760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6pPr>
      <a:lvl7pPr marL="3108960" indent="-365760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7pPr>
      <a:lvl8pPr marL="3566159" indent="-365759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8pPr>
      <a:lvl9pPr marL="4023359" indent="-365759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9pPr>
    </p:bodyStyle>
    <p:otherStyle>
      <a:lvl1pPr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1pPr>
      <a:lvl2pPr indent="4572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2pPr>
      <a:lvl3pPr indent="9144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3pPr>
      <a:lvl4pPr indent="13716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4pPr>
      <a:lvl5pPr indent="18288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5pPr>
      <a:lvl6pPr indent="22860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6pPr>
      <a:lvl7pPr indent="27432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7pPr>
      <a:lvl8pPr indent="32004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8pPr>
      <a:lvl9pPr indent="36576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codingbat.com/java/Array-2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1</a:t>
            </a:fld>
            <a:endParaRPr lang="en-US"/>
          </a:p>
        </p:txBody>
      </p:sp>
      <p:sp>
        <p:nvSpPr>
          <p:cNvPr id="5" name="Shape 52"/>
          <p:cNvSpPr txBox="1">
            <a:spLocks/>
          </p:cNvSpPr>
          <p:nvPr/>
        </p:nvSpPr>
        <p:spPr>
          <a:xfrm>
            <a:off x="659673" y="-1"/>
            <a:ext cx="7918269" cy="2233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 fontScale="97500"/>
          </a:bodyPr>
          <a:lstStyle>
            <a:lvl1pPr algn="ctr">
              <a:defRPr sz="4400">
                <a:latin typeface="Calibri"/>
                <a:ea typeface="Calibri"/>
                <a:cs typeface="Calibri"/>
                <a:sym typeface="Calibri"/>
              </a:defRPr>
            </a:lvl1pPr>
            <a:lvl2pPr algn="ctr">
              <a:defRPr sz="4400">
                <a:latin typeface="Calibri"/>
                <a:ea typeface="Calibri"/>
                <a:cs typeface="Calibri"/>
                <a:sym typeface="Calibri"/>
              </a:defRPr>
            </a:lvl2pPr>
            <a:lvl3pPr algn="ctr">
              <a:defRPr sz="4400">
                <a:latin typeface="Calibri"/>
                <a:ea typeface="Calibri"/>
                <a:cs typeface="Calibri"/>
                <a:sym typeface="Calibri"/>
              </a:defRPr>
            </a:lvl3pPr>
            <a:lvl4pPr algn="ctr">
              <a:defRPr sz="4400">
                <a:latin typeface="Calibri"/>
                <a:ea typeface="Calibri"/>
                <a:cs typeface="Calibri"/>
                <a:sym typeface="Calibri"/>
              </a:defRPr>
            </a:lvl4pPr>
            <a:lvl5pPr algn="ctr">
              <a:defRPr sz="4400">
                <a:latin typeface="Calibri"/>
                <a:ea typeface="Calibri"/>
                <a:cs typeface="Calibri"/>
                <a:sym typeface="Calibri"/>
              </a:defRPr>
            </a:lvl5pPr>
            <a:lvl6pPr algn="ctr">
              <a:defRPr sz="4400">
                <a:latin typeface="Calibri"/>
                <a:ea typeface="Calibri"/>
                <a:cs typeface="Calibri"/>
                <a:sym typeface="Calibri"/>
              </a:defRPr>
            </a:lvl6pPr>
            <a:lvl7pPr algn="ctr">
              <a:defRPr sz="4400">
                <a:latin typeface="Calibri"/>
                <a:ea typeface="Calibri"/>
                <a:cs typeface="Calibri"/>
                <a:sym typeface="Calibri"/>
              </a:defRPr>
            </a:lvl7pPr>
            <a:lvl8pPr algn="ctr">
              <a:defRPr sz="4400">
                <a:latin typeface="Calibri"/>
                <a:ea typeface="Calibri"/>
                <a:cs typeface="Calibri"/>
                <a:sym typeface="Calibri"/>
              </a:defRPr>
            </a:lvl8pPr>
            <a:lvl9pPr algn="ctr">
              <a:defRPr sz="4400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defRPr sz="1800"/>
            </a:pPr>
            <a:r>
              <a:rPr lang="en-US" sz="6600"/>
              <a:t>CSSE </a:t>
            </a:r>
            <a:r>
              <a:rPr lang="en-US" sz="6600" dirty="0"/>
              <a:t>220</a:t>
            </a:r>
          </a:p>
        </p:txBody>
      </p:sp>
      <p:sp>
        <p:nvSpPr>
          <p:cNvPr id="9" name="Shape 54"/>
          <p:cNvSpPr/>
          <p:nvPr/>
        </p:nvSpPr>
        <p:spPr>
          <a:xfrm>
            <a:off x="971550" y="5298789"/>
            <a:ext cx="6648450" cy="1107996"/>
          </a:xfrm>
          <a:prstGeom prst="rect">
            <a:avLst/>
          </a:prstGeom>
          <a:solidFill>
            <a:srgbClr val="9BBB59"/>
          </a:solidFill>
          <a:ln w="25400" cap="rnd">
            <a:solidFill>
              <a:srgbClr val="718841"/>
            </a:solidFill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lvl="0"/>
            <a:r>
              <a:rPr lang="en-US" sz="2400" dirty="0">
                <a:solidFill>
                  <a:srgbClr val="FFFFFF"/>
                </a:solidFill>
              </a:rPr>
              <a:t>The </a:t>
            </a:r>
            <a:r>
              <a:rPr lang="en-US" sz="2400" i="1" dirty="0">
                <a:solidFill>
                  <a:srgbClr val="FFFFFF"/>
                </a:solidFill>
              </a:rPr>
              <a:t>git</a:t>
            </a:r>
            <a:r>
              <a:rPr lang="en-US" sz="2400" dirty="0">
                <a:solidFill>
                  <a:srgbClr val="FFFFFF"/>
                </a:solidFill>
              </a:rPr>
              <a:t> projects for today are:</a:t>
            </a:r>
          </a:p>
          <a:p>
            <a:pPr marL="746125" lvl="0" indent="-447675">
              <a:buFont typeface="Arial" panose="020B0604020202020204" pitchFamily="34" charset="0"/>
              <a:buChar char="•"/>
            </a:pPr>
            <a:r>
              <a:rPr lang="en-US" sz="2400" i="1" dirty="0" err="1">
                <a:solidFill>
                  <a:srgbClr val="FFFFFF"/>
                </a:solidFill>
              </a:rPr>
              <a:t>PracticeArrayList</a:t>
            </a:r>
            <a:endParaRPr lang="en-US" sz="2400" i="1" dirty="0">
              <a:solidFill>
                <a:srgbClr val="FFFFFF"/>
              </a:solidFill>
            </a:endParaRPr>
          </a:p>
          <a:p>
            <a:pPr marL="746125" lvl="0" indent="-447675">
              <a:buFont typeface="Arial" panose="020B0604020202020204" pitchFamily="34" charset="0"/>
              <a:buChar char="•"/>
            </a:pPr>
            <a:r>
              <a:rPr lang="en-US" sz="2400" i="1" dirty="0" err="1">
                <a:solidFill>
                  <a:srgbClr val="FFFFFF"/>
                </a:solidFill>
              </a:rPr>
              <a:t>PracticeArrayListSolution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10" name="Shape 53"/>
          <p:cNvSpPr>
            <a:spLocks noGrp="1"/>
          </p:cNvSpPr>
          <p:nvPr>
            <p:ph type="body" idx="1"/>
          </p:nvPr>
        </p:nvSpPr>
        <p:spPr>
          <a:xfrm>
            <a:off x="389467" y="2877835"/>
            <a:ext cx="8297333" cy="3413808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lnSpc>
                <a:spcPct val="90000"/>
              </a:lnSpc>
              <a:spcBef>
                <a:spcPts val="600"/>
              </a:spcBef>
              <a:tabLst>
                <a:tab pos="8110538" algn="r"/>
              </a:tabLst>
              <a:defRPr sz="1800">
                <a:solidFill>
                  <a:srgbClr val="000000"/>
                </a:solidFill>
              </a:defRPr>
            </a:pPr>
            <a:r>
              <a:rPr lang="en-US" sz="3600" dirty="0">
                <a:solidFill>
                  <a:srgbClr val="888888"/>
                </a:solidFill>
              </a:rPr>
              <a:t>Primitive Types:	</a:t>
            </a:r>
            <a:r>
              <a:rPr lang="en-US" sz="2400" dirty="0">
                <a:solidFill>
                  <a:srgbClr val="888888"/>
                </a:solidFill>
              </a:rPr>
              <a:t>Part1-JavaPrimitiveTypes.pptx</a:t>
            </a:r>
          </a:p>
          <a:p>
            <a:pPr lvl="0">
              <a:lnSpc>
                <a:spcPct val="90000"/>
              </a:lnSpc>
              <a:spcBef>
                <a:spcPts val="600"/>
              </a:spcBef>
              <a:tabLst>
                <a:tab pos="8110538" algn="r"/>
              </a:tabLst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888888"/>
                </a:solidFill>
              </a:rPr>
              <a:t>Arrays</a:t>
            </a:r>
            <a:r>
              <a:rPr lang="en-US" sz="3600" dirty="0">
                <a:solidFill>
                  <a:srgbClr val="888888"/>
                </a:solidFill>
              </a:rPr>
              <a:t>:	</a:t>
            </a:r>
            <a:r>
              <a:rPr lang="en-US" sz="2400" dirty="0">
                <a:solidFill>
                  <a:srgbClr val="888888"/>
                </a:solidFill>
              </a:rPr>
              <a:t>Part2-JavaBuiltInArrays.pptx</a:t>
            </a:r>
          </a:p>
          <a:p>
            <a:pPr lvl="0">
              <a:lnSpc>
                <a:spcPct val="90000"/>
              </a:lnSpc>
              <a:spcBef>
                <a:spcPts val="600"/>
              </a:spcBef>
              <a:tabLst>
                <a:tab pos="8110538" algn="r"/>
              </a:tabLst>
              <a:defRPr sz="1800">
                <a:solidFill>
                  <a:srgbClr val="000000"/>
                </a:solidFill>
              </a:defRPr>
            </a:pPr>
            <a:r>
              <a:rPr sz="3600" dirty="0" err="1">
                <a:solidFill>
                  <a:srgbClr val="888888"/>
                </a:solidFill>
              </a:rPr>
              <a:t>ArrayLists</a:t>
            </a:r>
            <a:r>
              <a:rPr lang="en-US" sz="3600" dirty="0">
                <a:solidFill>
                  <a:srgbClr val="888888"/>
                </a:solidFill>
              </a:rPr>
              <a:t>:	</a:t>
            </a:r>
            <a:r>
              <a:rPr lang="en-US" sz="2400" dirty="0">
                <a:solidFill>
                  <a:srgbClr val="888888"/>
                </a:solidFill>
              </a:rPr>
              <a:t>Part3-JavaArrayLists.pptx</a:t>
            </a:r>
          </a:p>
          <a:p>
            <a:pPr lvl="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endParaRPr sz="3600" dirty="0">
              <a:solidFill>
                <a:srgbClr val="888888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960231-B8F6-142B-43EF-FD81712C31CC}"/>
              </a:ext>
            </a:extLst>
          </p:cNvPr>
          <p:cNvSpPr txBox="1"/>
          <p:nvPr/>
        </p:nvSpPr>
        <p:spPr>
          <a:xfrm>
            <a:off x="2802875" y="1567140"/>
            <a:ext cx="3324225" cy="104644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Today’s Attendance password</a:t>
            </a:r>
          </a:p>
          <a:p>
            <a:r>
              <a:rPr lang="en-US" sz="4400" dirty="0">
                <a:highlight>
                  <a:srgbClr val="FFFF00"/>
                </a:highlight>
              </a:rPr>
              <a:t>__________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D7C8E8-A814-D456-D097-436D2B0DE9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6296"/>
            <a:ext cx="2560033" cy="2216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952328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Time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Work on </a:t>
            </a:r>
            <a:r>
              <a:rPr lang="en-US" dirty="0" err="1"/>
              <a:t>TwelveProblems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F8A136-8C0E-4DA8-A97A-6B0304CA410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12958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33" y="92076"/>
            <a:ext cx="8763000" cy="1508125"/>
          </a:xfrm>
        </p:spPr>
        <p:txBody>
          <a:bodyPr/>
          <a:lstStyle/>
          <a:p>
            <a:r>
              <a:rPr lang="en-US" dirty="0"/>
              <a:t>How to access slides (from Eclipse)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69" y="2196443"/>
            <a:ext cx="4893276" cy="39632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6495" y="2347784"/>
            <a:ext cx="3681206" cy="3811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65093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334" y="0"/>
            <a:ext cx="8576733" cy="1508125"/>
          </a:xfrm>
        </p:spPr>
        <p:txBody>
          <a:bodyPr/>
          <a:lstStyle/>
          <a:p>
            <a:r>
              <a:rPr lang="en-US" dirty="0"/>
              <a:t>How to access slides (from Internet)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BD184C-BBC1-A144-AFF4-1570A65CC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683" y="1240367"/>
            <a:ext cx="4169824" cy="30437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A45D88-F080-DB45-B62E-BE24617423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1483" y="1234017"/>
            <a:ext cx="3089860" cy="24235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57A5E86-AEDA-FB43-AC3F-713BAA98F3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666" y="4379799"/>
            <a:ext cx="3331633" cy="21374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19077F0-74B5-9D45-A9E7-6C31199AB9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8819" y="3715468"/>
            <a:ext cx="3880785" cy="2782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3627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Speed With Which Things Move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Moving up a level in speed</a:t>
            </a:r>
          </a:p>
          <a:p>
            <a:r>
              <a:rPr lang="en-US" dirty="0"/>
              <a:t>Anticipate:</a:t>
            </a:r>
          </a:p>
          <a:p>
            <a:pPr lvl="1"/>
            <a:r>
              <a:rPr lang="en-US" dirty="0"/>
              <a:t>Go through slides before class</a:t>
            </a:r>
          </a:p>
          <a:p>
            <a:pPr lvl="1"/>
            <a:r>
              <a:rPr lang="en-US" dirty="0"/>
              <a:t>Familiarize yourself with terminology</a:t>
            </a:r>
          </a:p>
          <a:p>
            <a:pPr lvl="1"/>
            <a:r>
              <a:rPr lang="en-US" dirty="0"/>
              <a:t>Read the Big Java chapters</a:t>
            </a:r>
          </a:p>
          <a:p>
            <a:pPr lvl="1"/>
            <a:r>
              <a:rPr lang="en-US" dirty="0"/>
              <a:t>Write down questions for instructor</a:t>
            </a:r>
          </a:p>
          <a:p>
            <a:pPr lvl="1"/>
            <a:r>
              <a:rPr lang="en-US" dirty="0"/>
              <a:t>Ask questions in class, or hand piece of paper with questions to instructor at beginning of class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9592B6-62BD-43F0-BC75-BD4FB63D90F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71094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things done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something has a hard deadline, then set a reminder in your smart device</a:t>
            </a:r>
          </a:p>
          <a:p>
            <a:r>
              <a:rPr lang="en-US" dirty="0"/>
              <a:t>Live by: “if I don’t do it now, it won’t get done”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Speaking of which… HW1…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9592B6-62BD-43F0-BC75-BD4FB63D90F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86966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JavaIntro</a:t>
            </a:r>
            <a:r>
              <a:rPr lang="en-US" dirty="0"/>
              <a:t>, HW1, </a:t>
            </a:r>
            <a:r>
              <a:rPr lang="en-US" dirty="0" err="1"/>
              <a:t>TwelveProblems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questions: feel free to ask individually</a:t>
            </a:r>
          </a:p>
          <a:p>
            <a:r>
              <a:rPr lang="en-US" dirty="0" err="1"/>
              <a:t>JavaIntro</a:t>
            </a:r>
            <a:r>
              <a:rPr lang="en-US" dirty="0"/>
              <a:t> will not be collected and graded</a:t>
            </a:r>
          </a:p>
          <a:p>
            <a:pPr lvl="1"/>
            <a:r>
              <a:rPr lang="en-US" dirty="0"/>
              <a:t>Intended to help you learn</a:t>
            </a:r>
          </a:p>
          <a:p>
            <a:pPr lvl="1"/>
            <a:r>
              <a:rPr lang="en-US" dirty="0"/>
              <a:t>Not intended as busy work</a:t>
            </a:r>
          </a:p>
          <a:p>
            <a:r>
              <a:rPr lang="en-US" dirty="0" err="1"/>
              <a:t>TwelveProblems</a:t>
            </a:r>
            <a:endParaRPr lang="en-US" dirty="0"/>
          </a:p>
          <a:p>
            <a:pPr lvl="1"/>
            <a:r>
              <a:rPr lang="en-US" dirty="0"/>
              <a:t>Due date on schedule page</a:t>
            </a:r>
          </a:p>
          <a:p>
            <a:pPr lvl="1"/>
            <a:r>
              <a:rPr lang="en-US" dirty="0"/>
              <a:t>First half you can probably do already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8F3A7B-41E7-45C7-8CC2-B1B2FD00FD0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52370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 Highlights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623A1E-22D0-4766-AF98-24E923563751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BF4FB0-C15E-974D-884B-D59258E35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066" y="1158309"/>
            <a:ext cx="7382935" cy="502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12999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 Highlights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4727" y="1600200"/>
            <a:ext cx="8654473" cy="5257800"/>
          </a:xfrm>
        </p:spPr>
        <p:txBody>
          <a:bodyPr/>
          <a:lstStyle/>
          <a:p>
            <a:r>
              <a:rPr lang="en-US" dirty="0"/>
              <a:t>Course policies</a:t>
            </a:r>
            <a:r>
              <a:rPr lang="en-US" sz="2000" dirty="0"/>
              <a:t>  </a:t>
            </a:r>
          </a:p>
          <a:p>
            <a:pPr lvl="1"/>
            <a:r>
              <a:rPr lang="en-US" dirty="0"/>
              <a:t>Late Assignments</a:t>
            </a:r>
          </a:p>
          <a:p>
            <a:pPr lvl="1"/>
            <a:r>
              <a:rPr lang="en-US" dirty="0"/>
              <a:t>Grading</a:t>
            </a:r>
          </a:p>
          <a:p>
            <a:pPr lvl="1"/>
            <a:r>
              <a:rPr lang="en-US" dirty="0"/>
              <a:t>Collegiality </a:t>
            </a:r>
          </a:p>
          <a:p>
            <a:pPr lvl="1"/>
            <a:r>
              <a:rPr lang="en-US" dirty="0"/>
              <a:t>Schedule</a:t>
            </a:r>
          </a:p>
          <a:p>
            <a:pPr lvl="1"/>
            <a:r>
              <a:rPr lang="en-US" dirty="0"/>
              <a:t>Etc.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496F4-E680-408B-8B10-AC761A175C5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367488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xfrm>
            <a:off x="457200" y="160336"/>
            <a:ext cx="8229600" cy="114300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en-US" sz="4400" dirty="0"/>
              <a:t>Array Practice Opportunity</a:t>
            </a:r>
            <a:endParaRPr sz="4400" dirty="0"/>
          </a:p>
        </p:txBody>
      </p:sp>
      <p:sp>
        <p:nvSpPr>
          <p:cNvPr id="67" name="Shape 67"/>
          <p:cNvSpPr>
            <a:spLocks noGrp="1"/>
          </p:cNvSpPr>
          <p:nvPr>
            <p:ph type="body" idx="1"/>
          </p:nvPr>
        </p:nvSpPr>
        <p:spPr>
          <a:xfrm>
            <a:off x="457200" y="1018572"/>
            <a:ext cx="8513180" cy="5107591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marL="514350" lvl="0" indent="-514350">
              <a:buFont typeface="+mj-lt"/>
              <a:buAutoNum type="arabicPeriod"/>
              <a:defRPr sz="1800"/>
            </a:pPr>
            <a:r>
              <a:rPr lang="en-US" sz="3600" dirty="0"/>
              <a:t>Form groups of 2</a:t>
            </a:r>
          </a:p>
          <a:p>
            <a:pPr marL="514350" lvl="0" indent="-514350">
              <a:buFont typeface="+mj-lt"/>
              <a:buAutoNum type="arabicPeriod"/>
              <a:defRPr sz="1800"/>
            </a:pPr>
            <a:r>
              <a:rPr lang="en-US" sz="3600" dirty="0"/>
              <a:t>Navigate to:</a:t>
            </a:r>
            <a:r>
              <a:rPr lang="pl-PL" sz="3600" dirty="0"/>
              <a:t> </a:t>
            </a:r>
            <a:r>
              <a:rPr lang="pl-PL" sz="3600" dirty="0">
                <a:hlinkClick r:id="rId3"/>
              </a:rPr>
              <a:t>http://codingbat.com/java/Array-2</a:t>
            </a:r>
            <a:endParaRPr lang="en-US" sz="3600" dirty="0"/>
          </a:p>
          <a:p>
            <a:pPr marL="1012371" lvl="1" indent="-571500">
              <a:defRPr sz="1800"/>
            </a:pPr>
            <a:r>
              <a:rPr lang="en-US" sz="3600" dirty="0"/>
              <a:t>Work in your groups to solve:</a:t>
            </a:r>
            <a:br>
              <a:rPr lang="en-US" sz="3600" dirty="0"/>
            </a:br>
            <a:r>
              <a:rPr lang="en-US" sz="3600" dirty="0"/>
              <a:t> </a:t>
            </a:r>
            <a:r>
              <a:rPr lang="en-US" sz="3600" i="1" dirty="0"/>
              <a:t>fizArray3</a:t>
            </a:r>
            <a:r>
              <a:rPr lang="en-US" sz="3600" dirty="0"/>
              <a:t>, </a:t>
            </a:r>
            <a:r>
              <a:rPr lang="en-US" sz="3600" i="1" dirty="0" err="1"/>
              <a:t>bigDiff</a:t>
            </a:r>
            <a:r>
              <a:rPr lang="en-US" sz="3600" dirty="0"/>
              <a:t>, </a:t>
            </a:r>
            <a:r>
              <a:rPr lang="en-US" sz="3600" i="1" dirty="0" err="1"/>
              <a:t>shiftLeft</a:t>
            </a:r>
            <a:endParaRPr lang="en-US" sz="3600" i="1" dirty="0"/>
          </a:p>
          <a:p>
            <a:pPr marL="1012371" lvl="1" indent="-571500">
              <a:defRPr sz="1800"/>
            </a:pPr>
            <a:r>
              <a:rPr lang="en-US" sz="3600" dirty="0"/>
              <a:t>If you finish early, try: </a:t>
            </a:r>
            <a:r>
              <a:rPr lang="en-US" sz="3600" i="1" dirty="0" err="1"/>
              <a:t>zeroFront</a:t>
            </a:r>
            <a:endParaRPr lang="en-US" sz="3600" i="1" dirty="0"/>
          </a:p>
          <a:p>
            <a:pPr marL="1012371" lvl="1" indent="-571500">
              <a:defRPr sz="1800"/>
            </a:pPr>
            <a:r>
              <a:rPr lang="en-US" sz="3600" dirty="0"/>
              <a:t>Create a file called </a:t>
            </a:r>
            <a:r>
              <a:rPr lang="en-US" sz="3600" dirty="0" err="1"/>
              <a:t>CodingBatPractice.java</a:t>
            </a:r>
            <a:endParaRPr lang="en-US" sz="3600" dirty="0"/>
          </a:p>
          <a:p>
            <a:pPr marL="1012371" lvl="1" indent="-571500">
              <a:defRPr sz="1800"/>
            </a:pPr>
            <a:r>
              <a:rPr lang="en-US" sz="3600" dirty="0"/>
              <a:t>Save your </a:t>
            </a:r>
            <a:r>
              <a:rPr lang="en-US" sz="3600" i="1" dirty="0" err="1"/>
              <a:t>codingbat</a:t>
            </a:r>
            <a:r>
              <a:rPr lang="en-US" sz="3600" dirty="0"/>
              <a:t> work by copy and paste into this file</a:t>
            </a:r>
            <a:endParaRPr lang="en-US" sz="3600" b="1" u="sng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3795F1-98D4-428C-9454-9CC53AC16D9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bevel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bevel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bevel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bevel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3130</TotalTime>
  <Words>340</Words>
  <Application>Microsoft Office PowerPoint</Application>
  <PresentationFormat>On-screen Show (4:3)</PresentationFormat>
  <Paragraphs>70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Helvetica Neue</vt:lpstr>
      <vt:lpstr>Default</vt:lpstr>
      <vt:lpstr>PowerPoint Presentation</vt:lpstr>
      <vt:lpstr>How to access slides (from Eclipse)</vt:lpstr>
      <vt:lpstr>How to access slides (from Internet)</vt:lpstr>
      <vt:lpstr>Speed With Which Things Move</vt:lpstr>
      <vt:lpstr>Getting things done</vt:lpstr>
      <vt:lpstr>JavaIntro, HW1, TwelveProblems</vt:lpstr>
      <vt:lpstr>Syllabus Highlights</vt:lpstr>
      <vt:lpstr>Syllabus Highlights</vt:lpstr>
      <vt:lpstr>Array Practice Opportunity</vt:lpstr>
      <vt:lpstr>Work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220 Day 3</dc:title>
  <dc:creator>Hollingsworth, Joseph E.</dc:creator>
  <cp:lastModifiedBy>Yoder, Jason</cp:lastModifiedBy>
  <cp:revision>130</cp:revision>
  <dcterms:modified xsi:type="dcterms:W3CDTF">2022-11-22T18:02:04Z</dcterms:modified>
</cp:coreProperties>
</file>